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2" r:id="rId6"/>
    <p:sldId id="261" r:id="rId7"/>
    <p:sldId id="263" r:id="rId8"/>
    <p:sldId id="260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D7B3"/>
    <a:srgbClr val="8EBE80"/>
    <a:srgbClr val="005400"/>
    <a:srgbClr val="00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2"/>
    <p:restoredTop sz="94669"/>
  </p:normalViewPr>
  <p:slideViewPr>
    <p:cSldViewPr snapToGrid="0" snapToObjects="1">
      <p:cViewPr varScale="1">
        <p:scale>
          <a:sx n="96" d="100"/>
          <a:sy n="96" d="100"/>
        </p:scale>
        <p:origin x="3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8B87B9-4488-CB4A-940F-AB1267D73D92}" type="doc">
      <dgm:prSet loTypeId="urn:microsoft.com/office/officeart/2005/8/layout/cycle5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962C4BF-8D1E-8F49-8DC5-69D9AD29AFAF}">
      <dgm:prSet phldrT="[Text]" custT="1"/>
      <dgm:spPr/>
      <dgm:t>
        <a:bodyPr/>
        <a:lstStyle/>
        <a:p>
          <a:r>
            <a:rPr lang="en-US" sz="2000" dirty="0" smtClean="0"/>
            <a:t>Select</a:t>
          </a:r>
          <a:endParaRPr lang="en-US" sz="2000" dirty="0"/>
        </a:p>
      </dgm:t>
    </dgm:pt>
    <dgm:pt modelId="{948372F0-3694-7A4D-9844-8C04E5381FD6}" type="parTrans" cxnId="{7C16145A-D8E6-5F47-8C66-DE5500A8DD4E}">
      <dgm:prSet/>
      <dgm:spPr/>
      <dgm:t>
        <a:bodyPr/>
        <a:lstStyle/>
        <a:p>
          <a:endParaRPr lang="en-US" sz="1600"/>
        </a:p>
      </dgm:t>
    </dgm:pt>
    <dgm:pt modelId="{34363744-D32B-9542-942E-EE9D7DB70D87}" type="sibTrans" cxnId="{7C16145A-D8E6-5F47-8C66-DE5500A8DD4E}">
      <dgm:prSet/>
      <dgm:spPr>
        <a:ln w="57150" cmpd="sng">
          <a:solidFill>
            <a:srgbClr val="DC684D"/>
          </a:solidFill>
        </a:ln>
      </dgm:spPr>
      <dgm:t>
        <a:bodyPr/>
        <a:lstStyle/>
        <a:p>
          <a:endParaRPr lang="en-US" sz="1600"/>
        </a:p>
      </dgm:t>
    </dgm:pt>
    <dgm:pt modelId="{DD7B33B6-FF14-4F42-8221-73F7431E6E43}">
      <dgm:prSet phldrT="[Text]" custT="1"/>
      <dgm:spPr/>
      <dgm:t>
        <a:bodyPr/>
        <a:lstStyle/>
        <a:p>
          <a:r>
            <a:rPr lang="en-US" sz="2000" dirty="0" smtClean="0"/>
            <a:t>Present</a:t>
          </a:r>
          <a:endParaRPr lang="en-US" sz="2000" dirty="0"/>
        </a:p>
      </dgm:t>
    </dgm:pt>
    <dgm:pt modelId="{1EC05A1D-5B28-EC44-B1F7-CD2C1612F549}" type="parTrans" cxnId="{A5F89285-CA25-8C45-9065-2802E37EB890}">
      <dgm:prSet/>
      <dgm:spPr/>
      <dgm:t>
        <a:bodyPr/>
        <a:lstStyle/>
        <a:p>
          <a:endParaRPr lang="en-US" sz="1600"/>
        </a:p>
      </dgm:t>
    </dgm:pt>
    <dgm:pt modelId="{E95AA8FF-FC0F-1540-9E63-75085C33621F}" type="sibTrans" cxnId="{A5F89285-CA25-8C45-9065-2802E37EB890}">
      <dgm:prSet/>
      <dgm:spPr>
        <a:ln w="57150" cmpd="sng">
          <a:solidFill>
            <a:srgbClr val="DC684D"/>
          </a:solidFill>
        </a:ln>
      </dgm:spPr>
      <dgm:t>
        <a:bodyPr/>
        <a:lstStyle/>
        <a:p>
          <a:endParaRPr lang="en-US" sz="1600"/>
        </a:p>
      </dgm:t>
    </dgm:pt>
    <dgm:pt modelId="{95FF8F1F-0931-5443-93AB-D3CE5DAC526D}" type="pres">
      <dgm:prSet presAssocID="{EA8B87B9-4488-CB4A-940F-AB1267D73D92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66F9EC7-1DB4-A14C-B425-669A72A7688D}" type="pres">
      <dgm:prSet presAssocID="{F962C4BF-8D1E-8F49-8DC5-69D9AD29AFAF}" presName="node" presStyleLbl="node1" presStyleIdx="0" presStyleCnt="2" custScaleX="175460" custScaleY="127260" custRadScaleRad="11778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3C773A-E08D-D244-8DA5-D36901F8B38A}" type="pres">
      <dgm:prSet presAssocID="{F962C4BF-8D1E-8F49-8DC5-69D9AD29AFAF}" presName="spNode" presStyleCnt="0"/>
      <dgm:spPr/>
    </dgm:pt>
    <dgm:pt modelId="{5475DB86-2305-9348-9DD1-E09C71C9E9FE}" type="pres">
      <dgm:prSet presAssocID="{34363744-D32B-9542-942E-EE9D7DB70D87}" presName="sibTrans" presStyleLbl="sibTrans1D1" presStyleIdx="0" presStyleCnt="2"/>
      <dgm:spPr/>
      <dgm:t>
        <a:bodyPr/>
        <a:lstStyle/>
        <a:p>
          <a:endParaRPr lang="en-US"/>
        </a:p>
      </dgm:t>
    </dgm:pt>
    <dgm:pt modelId="{D0A254CD-C499-0644-B191-C339EF7284D2}" type="pres">
      <dgm:prSet presAssocID="{DD7B33B6-FF14-4F42-8221-73F7431E6E43}" presName="node" presStyleLbl="node1" presStyleIdx="1" presStyleCnt="2" custScaleX="190099" custScaleY="121181" custRadScaleRad="250690" custRadScaleInc="22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007F78-CD73-BE42-8CCA-A487F6EE8BCA}" type="pres">
      <dgm:prSet presAssocID="{DD7B33B6-FF14-4F42-8221-73F7431E6E43}" presName="spNode" presStyleCnt="0"/>
      <dgm:spPr/>
    </dgm:pt>
    <dgm:pt modelId="{F578C6DE-A5C0-B14C-9B1D-B295CB373F77}" type="pres">
      <dgm:prSet presAssocID="{E95AA8FF-FC0F-1540-9E63-75085C33621F}" presName="sibTrans" presStyleLbl="sibTrans1D1" presStyleIdx="1" presStyleCnt="2"/>
      <dgm:spPr/>
      <dgm:t>
        <a:bodyPr/>
        <a:lstStyle/>
        <a:p>
          <a:endParaRPr lang="en-US"/>
        </a:p>
      </dgm:t>
    </dgm:pt>
  </dgm:ptLst>
  <dgm:cxnLst>
    <dgm:cxn modelId="{A5F89285-CA25-8C45-9065-2802E37EB890}" srcId="{EA8B87B9-4488-CB4A-940F-AB1267D73D92}" destId="{DD7B33B6-FF14-4F42-8221-73F7431E6E43}" srcOrd="1" destOrd="0" parTransId="{1EC05A1D-5B28-EC44-B1F7-CD2C1612F549}" sibTransId="{E95AA8FF-FC0F-1540-9E63-75085C33621F}"/>
    <dgm:cxn modelId="{BA0EFC78-AE1D-2647-A885-33296FF913DB}" type="presOf" srcId="{E95AA8FF-FC0F-1540-9E63-75085C33621F}" destId="{F578C6DE-A5C0-B14C-9B1D-B295CB373F77}" srcOrd="0" destOrd="0" presId="urn:microsoft.com/office/officeart/2005/8/layout/cycle5"/>
    <dgm:cxn modelId="{EBD7440C-419C-5542-B7D4-6E4B473B5E46}" type="presOf" srcId="{DD7B33B6-FF14-4F42-8221-73F7431E6E43}" destId="{D0A254CD-C499-0644-B191-C339EF7284D2}" srcOrd="0" destOrd="0" presId="urn:microsoft.com/office/officeart/2005/8/layout/cycle5"/>
    <dgm:cxn modelId="{7C16145A-D8E6-5F47-8C66-DE5500A8DD4E}" srcId="{EA8B87B9-4488-CB4A-940F-AB1267D73D92}" destId="{F962C4BF-8D1E-8F49-8DC5-69D9AD29AFAF}" srcOrd="0" destOrd="0" parTransId="{948372F0-3694-7A4D-9844-8C04E5381FD6}" sibTransId="{34363744-D32B-9542-942E-EE9D7DB70D87}"/>
    <dgm:cxn modelId="{71FE78CA-82C4-6144-A878-E6F07038D426}" type="presOf" srcId="{34363744-D32B-9542-942E-EE9D7DB70D87}" destId="{5475DB86-2305-9348-9DD1-E09C71C9E9FE}" srcOrd="0" destOrd="0" presId="urn:microsoft.com/office/officeart/2005/8/layout/cycle5"/>
    <dgm:cxn modelId="{4C0CBC2A-3606-654C-82DF-2B9C2F30CCAC}" type="presOf" srcId="{EA8B87B9-4488-CB4A-940F-AB1267D73D92}" destId="{95FF8F1F-0931-5443-93AB-D3CE5DAC526D}" srcOrd="0" destOrd="0" presId="urn:microsoft.com/office/officeart/2005/8/layout/cycle5"/>
    <dgm:cxn modelId="{355984BB-4A62-0F43-8D25-50027247D063}" type="presOf" srcId="{F962C4BF-8D1E-8F49-8DC5-69D9AD29AFAF}" destId="{C66F9EC7-1DB4-A14C-B425-669A72A7688D}" srcOrd="0" destOrd="0" presId="urn:microsoft.com/office/officeart/2005/8/layout/cycle5"/>
    <dgm:cxn modelId="{F2D27CD1-227F-FA41-800E-0319C47AF6F6}" type="presParOf" srcId="{95FF8F1F-0931-5443-93AB-D3CE5DAC526D}" destId="{C66F9EC7-1DB4-A14C-B425-669A72A7688D}" srcOrd="0" destOrd="0" presId="urn:microsoft.com/office/officeart/2005/8/layout/cycle5"/>
    <dgm:cxn modelId="{4B801045-7C0B-E04F-9785-F9364BE788C9}" type="presParOf" srcId="{95FF8F1F-0931-5443-93AB-D3CE5DAC526D}" destId="{A73C773A-E08D-D244-8DA5-D36901F8B38A}" srcOrd="1" destOrd="0" presId="urn:microsoft.com/office/officeart/2005/8/layout/cycle5"/>
    <dgm:cxn modelId="{323A3D56-4996-8D49-ACA1-6834E9A3BC9F}" type="presParOf" srcId="{95FF8F1F-0931-5443-93AB-D3CE5DAC526D}" destId="{5475DB86-2305-9348-9DD1-E09C71C9E9FE}" srcOrd="2" destOrd="0" presId="urn:microsoft.com/office/officeart/2005/8/layout/cycle5"/>
    <dgm:cxn modelId="{4E15CA1E-A52C-B442-AA58-502A9F4C8FEF}" type="presParOf" srcId="{95FF8F1F-0931-5443-93AB-D3CE5DAC526D}" destId="{D0A254CD-C499-0644-B191-C339EF7284D2}" srcOrd="3" destOrd="0" presId="urn:microsoft.com/office/officeart/2005/8/layout/cycle5"/>
    <dgm:cxn modelId="{502E7101-2261-4C4E-A531-33AC90CB54BF}" type="presParOf" srcId="{95FF8F1F-0931-5443-93AB-D3CE5DAC526D}" destId="{B8007F78-CD73-BE42-8CCA-A487F6EE8BCA}" srcOrd="4" destOrd="0" presId="urn:microsoft.com/office/officeart/2005/8/layout/cycle5"/>
    <dgm:cxn modelId="{6D891936-0658-DC48-B14F-C3D45831222C}" type="presParOf" srcId="{95FF8F1F-0931-5443-93AB-D3CE5DAC526D}" destId="{F578C6DE-A5C0-B14C-9B1D-B295CB373F77}" srcOrd="5" destOrd="0" presId="urn:microsoft.com/office/officeart/2005/8/layout/cycle5"/>
  </dgm:cxnLst>
  <dgm:bg/>
  <dgm:whole>
    <a:ln w="12700" cmpd="sng"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F9EC7-1DB4-A14C-B425-669A72A7688D}">
      <dsp:nvSpPr>
        <dsp:cNvPr id="0" name=""/>
        <dsp:cNvSpPr/>
      </dsp:nvSpPr>
      <dsp:spPr>
        <a:xfrm>
          <a:off x="1141813" y="215629"/>
          <a:ext cx="1461982" cy="68923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Select</a:t>
          </a:r>
          <a:endParaRPr lang="en-US" sz="2000" kern="1200" dirty="0"/>
        </a:p>
      </dsp:txBody>
      <dsp:txXfrm>
        <a:off x="1175459" y="249275"/>
        <a:ext cx="1394690" cy="621946"/>
      </dsp:txXfrm>
    </dsp:sp>
    <dsp:sp modelId="{5475DB86-2305-9348-9DD1-E09C71C9E9FE}">
      <dsp:nvSpPr>
        <dsp:cNvPr id="0" name=""/>
        <dsp:cNvSpPr/>
      </dsp:nvSpPr>
      <dsp:spPr>
        <a:xfrm>
          <a:off x="1996568" y="-536428"/>
          <a:ext cx="1523280" cy="1523280"/>
        </a:xfrm>
        <a:custGeom>
          <a:avLst/>
          <a:gdLst/>
          <a:ahLst/>
          <a:cxnLst/>
          <a:rect l="0" t="0" r="0" b="0"/>
          <a:pathLst>
            <a:path>
              <a:moveTo>
                <a:pt x="63910" y="456241"/>
              </a:moveTo>
              <a:arcTo wR="761640" hR="761640" stAng="12218352" swAng="8049803"/>
            </a:path>
          </a:pathLst>
        </a:custGeom>
        <a:noFill/>
        <a:ln w="57150" cap="flat" cmpd="sng" algn="ctr">
          <a:solidFill>
            <a:srgbClr val="DC684D"/>
          </a:solidFill>
          <a:prstDash val="solid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A254CD-C499-0644-B191-C339EF7284D2}">
      <dsp:nvSpPr>
        <dsp:cNvPr id="0" name=""/>
        <dsp:cNvSpPr/>
      </dsp:nvSpPr>
      <dsp:spPr>
        <a:xfrm>
          <a:off x="2774716" y="234794"/>
          <a:ext cx="1583959" cy="6563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Present</a:t>
          </a:r>
          <a:endParaRPr lang="en-US" sz="2000" kern="1200" dirty="0"/>
        </a:p>
      </dsp:txBody>
      <dsp:txXfrm>
        <a:off x="2806755" y="266833"/>
        <a:ext cx="1519881" cy="592236"/>
      </dsp:txXfrm>
    </dsp:sp>
    <dsp:sp modelId="{F578C6DE-A5C0-B14C-9B1D-B295CB373F77}">
      <dsp:nvSpPr>
        <dsp:cNvPr id="0" name=""/>
        <dsp:cNvSpPr/>
      </dsp:nvSpPr>
      <dsp:spPr>
        <a:xfrm>
          <a:off x="1996597" y="137180"/>
          <a:ext cx="1521616" cy="1521616"/>
        </a:xfrm>
        <a:custGeom>
          <a:avLst/>
          <a:gdLst/>
          <a:ahLst/>
          <a:cxnLst/>
          <a:rect l="0" t="0" r="0" b="0"/>
          <a:pathLst>
            <a:path>
              <a:moveTo>
                <a:pt x="1464209" y="1050732"/>
              </a:moveTo>
              <a:arcTo wR="760808" hR="760808" stAng="22944014" swAng="8049803"/>
            </a:path>
          </a:pathLst>
        </a:custGeom>
        <a:noFill/>
        <a:ln w="57150" cap="flat" cmpd="sng" algn="ctr">
          <a:solidFill>
            <a:srgbClr val="DC684D"/>
          </a:solidFill>
          <a:prstDash val="solid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2.png>
</file>

<file path=ppt/media/image3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8B2AC-1E7B-604D-85DF-C24DC05A9EA9}" type="datetimeFigureOut">
              <a:rPr lang="en-US" smtClean="0"/>
              <a:t>6/1/16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9633D-9034-3643-9107-8B3325BC7B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319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9F5513-7867-5840-9CAE-42739127CC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07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9F5513-7867-5840-9CAE-42739127CC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07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263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186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47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021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34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385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00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65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60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551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08054-8480-C945-8D7C-46122EFB3C00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BEF06-DD37-C54C-9203-D8C490C6D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1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3106" y="3140854"/>
            <a:ext cx="5557750" cy="1470025"/>
          </a:xfrm>
        </p:spPr>
        <p:txBody>
          <a:bodyPr/>
          <a:lstStyle/>
          <a:p>
            <a:r>
              <a:rPr lang="en-US" dirty="0" smtClean="0"/>
              <a:t>Discovery in large, complex data sets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141" y="5274364"/>
            <a:ext cx="7422480" cy="144796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Kiri Wagstaff</a:t>
            </a:r>
          </a:p>
          <a:p>
            <a:r>
              <a:rPr lang="en-US" dirty="0" err="1">
                <a:solidFill>
                  <a:schemeClr val="tx1"/>
                </a:solidFill>
              </a:rPr>
              <a:t>k</a:t>
            </a:r>
            <a:r>
              <a:rPr lang="en-US" dirty="0" err="1" smtClean="0">
                <a:solidFill>
                  <a:schemeClr val="tx1"/>
                </a:solidFill>
              </a:rPr>
              <a:t>iri.wagstaff@jpl.nasa.gov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Machine Learning and Instrument </a:t>
            </a:r>
            <a:r>
              <a:rPr lang="en-US" dirty="0" smtClean="0">
                <a:solidFill>
                  <a:schemeClr val="tx1"/>
                </a:solidFill>
              </a:rPr>
              <a:t>Autonomy</a:t>
            </a:r>
            <a:endParaRPr lang="en-US" dirty="0" smtClean="0">
              <a:solidFill>
                <a:schemeClr val="tx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37" y="287907"/>
            <a:ext cx="7752259" cy="481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5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61" y="4763"/>
            <a:ext cx="8690427" cy="788987"/>
          </a:xfrm>
        </p:spPr>
        <p:txBody>
          <a:bodyPr>
            <a:normAutofit/>
          </a:bodyPr>
          <a:lstStyle/>
          <a:p>
            <a:r>
              <a:rPr lang="en-US" dirty="0" smtClean="0"/>
              <a:t>Scientific discovery in large data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149" y="762000"/>
            <a:ext cx="8280012" cy="4848230"/>
          </a:xfrm>
        </p:spPr>
        <p:txBody>
          <a:bodyPr>
            <a:normAutofit/>
          </a:bodyPr>
          <a:lstStyle/>
          <a:p>
            <a:r>
              <a:rPr lang="en-US" dirty="0" smtClean="0"/>
              <a:t>How to find “interesting” items?</a:t>
            </a:r>
          </a:p>
        </p:txBody>
      </p:sp>
      <p:sp>
        <p:nvSpPr>
          <p:cNvPr id="2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3648" y="6305550"/>
            <a:ext cx="457200" cy="476250"/>
          </a:xfrm>
        </p:spPr>
        <p:txBody>
          <a:bodyPr/>
          <a:lstStyle/>
          <a:p>
            <a:fld id="{2F972DA8-D833-E84E-B6D4-3CD41BDCE78A}" type="slidenum">
              <a:rPr lang="en-US" smtClean="0"/>
              <a:t>2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61" y="2338924"/>
            <a:ext cx="3381040" cy="251690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185856" y="4827785"/>
            <a:ext cx="4186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ChemCam</a:t>
            </a:r>
            <a:r>
              <a:rPr lang="en-US" dirty="0" smtClean="0"/>
              <a:t> spectrometer on </a:t>
            </a:r>
            <a:br>
              <a:rPr lang="en-US" dirty="0" smtClean="0"/>
            </a:br>
            <a:r>
              <a:rPr lang="en-US" dirty="0" smtClean="0"/>
              <a:t>Mars Science Laboratory rover</a:t>
            </a:r>
            <a:endParaRPr lang="en-US" dirty="0"/>
          </a:p>
        </p:txBody>
      </p:sp>
      <p:pic>
        <p:nvPicPr>
          <p:cNvPr id="4" name="Picture 3" descr="chemcam-first90-first1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044" y="2168539"/>
            <a:ext cx="5598628" cy="4198971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7573857" y="2989483"/>
            <a:ext cx="216839" cy="1858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7558368" y="4954160"/>
            <a:ext cx="787429" cy="960353"/>
            <a:chOff x="7558368" y="4954160"/>
            <a:chExt cx="787429" cy="960353"/>
          </a:xfrm>
        </p:grpSpPr>
        <p:sp>
          <p:nvSpPr>
            <p:cNvPr id="14" name="Oval 13"/>
            <p:cNvSpPr/>
            <p:nvPr/>
          </p:nvSpPr>
          <p:spPr>
            <a:xfrm>
              <a:off x="8128958" y="4954160"/>
              <a:ext cx="216839" cy="18587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7558368" y="5393375"/>
              <a:ext cx="216839" cy="18587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7974072" y="5728638"/>
              <a:ext cx="216839" cy="18587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461308" y="2511721"/>
            <a:ext cx="1348716" cy="627583"/>
            <a:chOff x="4461308" y="2511721"/>
            <a:chExt cx="1348716" cy="627583"/>
          </a:xfrm>
        </p:grpSpPr>
        <p:sp>
          <p:nvSpPr>
            <p:cNvPr id="12" name="TextBox 11"/>
            <p:cNvSpPr txBox="1"/>
            <p:nvPr/>
          </p:nvSpPr>
          <p:spPr>
            <a:xfrm>
              <a:off x="4461308" y="2511721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rgbClr val="008000"/>
                  </a:solidFill>
                </a:rPr>
                <a:t>Ca</a:t>
              </a:r>
              <a:endParaRPr lang="en-US" dirty="0">
                <a:solidFill>
                  <a:srgbClr val="008000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99564" y="2695101"/>
              <a:ext cx="5749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8000"/>
                  </a:solidFill>
                </a:rPr>
                <a:t>N</a:t>
              </a:r>
              <a:r>
                <a:rPr lang="en-US" dirty="0" smtClean="0">
                  <a:solidFill>
                    <a:srgbClr val="008000"/>
                  </a:solidFill>
                </a:rPr>
                <a:t>a</a:t>
              </a:r>
              <a:endParaRPr lang="en-US" dirty="0">
                <a:solidFill>
                  <a:srgbClr val="008000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235098" y="2769972"/>
              <a:ext cx="5749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8000"/>
                  </a:solidFill>
                </a:rPr>
                <a:t>O</a:t>
              </a:r>
              <a:endParaRPr lang="en-US" dirty="0">
                <a:solidFill>
                  <a:srgbClr val="008000"/>
                </a:solidFill>
              </a:endParaRPr>
            </a:p>
          </p:txBody>
        </p:sp>
      </p:grpSp>
      <p:sp>
        <p:nvSpPr>
          <p:cNvPr id="18" name="Text Box 6"/>
          <p:cNvSpPr txBox="1">
            <a:spLocks noChangeArrowheads="1"/>
          </p:cNvSpPr>
          <p:nvPr/>
        </p:nvSpPr>
        <p:spPr bwMode="auto">
          <a:xfrm>
            <a:off x="82671" y="6473661"/>
            <a:ext cx="3014087" cy="24622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 smtClean="0">
                <a:latin typeface="Arial"/>
                <a:cs typeface="Arial"/>
              </a:rPr>
              <a:t>K. Wagstaff, N. </a:t>
            </a:r>
            <a:r>
              <a:rPr lang="en-US" sz="1000" dirty="0" err="1" smtClean="0">
                <a:latin typeface="Arial"/>
                <a:cs typeface="Arial"/>
              </a:rPr>
              <a:t>Lanza</a:t>
            </a:r>
            <a:r>
              <a:rPr lang="en-US" sz="1000" dirty="0" smtClean="0">
                <a:latin typeface="Arial"/>
                <a:cs typeface="Arial"/>
              </a:rPr>
              <a:t>, R. </a:t>
            </a:r>
            <a:r>
              <a:rPr lang="en-US" sz="1000" dirty="0" err="1" smtClean="0">
                <a:latin typeface="Arial"/>
                <a:cs typeface="Arial"/>
              </a:rPr>
              <a:t>Wiens</a:t>
            </a:r>
            <a:endParaRPr lang="en-US" sz="1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0765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142" y="4763"/>
            <a:ext cx="8701546" cy="788987"/>
          </a:xfrm>
        </p:spPr>
        <p:txBody>
          <a:bodyPr>
            <a:normAutofit/>
          </a:bodyPr>
          <a:lstStyle/>
          <a:p>
            <a:r>
              <a:rPr lang="en-US" dirty="0" smtClean="0"/>
              <a:t>Scientific discovery in large data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385" y="762000"/>
            <a:ext cx="8566776" cy="5794375"/>
          </a:xfrm>
        </p:spPr>
        <p:txBody>
          <a:bodyPr>
            <a:normAutofit fontScale="92500" lnSpcReduction="20000"/>
          </a:bodyPr>
          <a:lstStyle/>
          <a:p>
            <a:r>
              <a:rPr lang="en-US" sz="3000" dirty="0" smtClean="0"/>
              <a:t>Can “interesting” items be selected </a:t>
            </a:r>
            <a:br>
              <a:rPr lang="en-US" sz="3000" dirty="0" smtClean="0"/>
            </a:br>
            <a:r>
              <a:rPr lang="en-US" sz="3000" dirty="0" smtClean="0"/>
              <a:t>for a user in a purely </a:t>
            </a:r>
            <a:r>
              <a:rPr lang="en-US" sz="3000" dirty="0" smtClean="0">
                <a:solidFill>
                  <a:srgbClr val="FF0000"/>
                </a:solidFill>
              </a:rPr>
              <a:t>unsupervised</a:t>
            </a:r>
            <a:r>
              <a:rPr lang="en-US" sz="3000" dirty="0" smtClean="0"/>
              <a:t> way?</a:t>
            </a:r>
          </a:p>
          <a:p>
            <a:pPr lvl="1"/>
            <a:r>
              <a:rPr lang="en-US" b="1" dirty="0"/>
              <a:t>Items that differ from previously seen</a:t>
            </a:r>
          </a:p>
          <a:p>
            <a:r>
              <a:rPr lang="en-US" dirty="0" smtClean="0"/>
              <a:t>DEMUD iterative </a:t>
            </a:r>
            <a:r>
              <a:rPr lang="en-US" dirty="0"/>
              <a:t>solution:</a:t>
            </a:r>
          </a:p>
          <a:p>
            <a:pPr lvl="1"/>
            <a:r>
              <a:rPr lang="en-US" dirty="0"/>
              <a:t>Build </a:t>
            </a:r>
            <a:r>
              <a:rPr lang="en-US" dirty="0" smtClean="0"/>
              <a:t>an SVD </a:t>
            </a:r>
            <a:r>
              <a:rPr lang="en-US" dirty="0"/>
              <a:t>model of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selected/seen </a:t>
            </a:r>
            <a:r>
              <a:rPr lang="en-US" dirty="0"/>
              <a:t>items </a:t>
            </a:r>
            <a:r>
              <a:rPr lang="en-US" dirty="0" smtClean="0"/>
              <a:t>X,</a:t>
            </a:r>
            <a:r>
              <a:rPr lang="en-US" dirty="0"/>
              <a:t/>
            </a:r>
            <a:br>
              <a:rPr lang="en-US" dirty="0"/>
            </a:br>
            <a:r>
              <a:rPr lang="en-US" i="1" dirty="0"/>
              <a:t>not the entire data set </a:t>
            </a:r>
            <a:r>
              <a:rPr lang="en-US" i="1" dirty="0" smtClean="0"/>
              <a:t>D</a:t>
            </a:r>
            <a:br>
              <a:rPr lang="en-US" i="1" dirty="0" smtClean="0"/>
            </a:br>
            <a:r>
              <a:rPr lang="en-US" dirty="0" smtClean="0"/>
              <a:t>(</a:t>
            </a:r>
            <a:r>
              <a:rPr lang="en-US" dirty="0" smtClean="0">
                <a:solidFill>
                  <a:schemeClr val="accent1"/>
                </a:solidFill>
              </a:rPr>
              <a:t>model what the human knows</a:t>
            </a:r>
            <a:r>
              <a:rPr lang="en-US" dirty="0" smtClean="0"/>
              <a:t>)</a:t>
            </a:r>
            <a:r>
              <a:rPr lang="en-US" i="1" dirty="0"/>
              <a:t/>
            </a:r>
            <a:br>
              <a:rPr lang="en-US" i="1" dirty="0"/>
            </a:br>
            <a:endParaRPr lang="en-US" dirty="0" smtClean="0"/>
          </a:p>
          <a:p>
            <a:pPr lvl="1"/>
            <a:r>
              <a:rPr lang="en-US" dirty="0" smtClean="0"/>
              <a:t>Select </a:t>
            </a:r>
            <a:r>
              <a:rPr lang="en-US" dirty="0"/>
              <a:t>new items that are difficult to represent with the model	</a:t>
            </a:r>
          </a:p>
          <a:p>
            <a:pPr lvl="1"/>
            <a:r>
              <a:rPr lang="en-US" dirty="0"/>
              <a:t>Update model with each selection</a:t>
            </a:r>
          </a:p>
          <a:p>
            <a:r>
              <a:rPr lang="en-US" dirty="0"/>
              <a:t>Provides a </a:t>
            </a:r>
            <a:r>
              <a:rPr lang="en-US" dirty="0" smtClean="0"/>
              <a:t>fast, diverse </a:t>
            </a:r>
            <a:r>
              <a:rPr lang="en-US" dirty="0"/>
              <a:t>traversal of the data </a:t>
            </a:r>
            <a:r>
              <a:rPr lang="en-US" dirty="0" smtClean="0"/>
              <a:t>set</a:t>
            </a:r>
          </a:p>
          <a:p>
            <a:r>
              <a:rPr lang="en-US" dirty="0" smtClean="0"/>
              <a:t>Tells you </a:t>
            </a:r>
            <a:r>
              <a:rPr lang="en-US" dirty="0" smtClean="0">
                <a:solidFill>
                  <a:srgbClr val="FF0000"/>
                </a:solidFill>
              </a:rPr>
              <a:t>what </a:t>
            </a:r>
            <a:r>
              <a:rPr lang="en-US" dirty="0" smtClean="0"/>
              <a:t>is interesting and </a:t>
            </a:r>
            <a:r>
              <a:rPr lang="en-US" dirty="0" smtClean="0">
                <a:solidFill>
                  <a:srgbClr val="FF0000"/>
                </a:solidFill>
              </a:rPr>
              <a:t>why</a:t>
            </a:r>
            <a:endParaRPr lang="en-US" dirty="0">
              <a:solidFill>
                <a:srgbClr val="FF0000"/>
              </a:solidFill>
            </a:endParaRPr>
          </a:p>
          <a:p>
            <a:endParaRPr lang="en-US" sz="3000" dirty="0" smtClean="0"/>
          </a:p>
        </p:txBody>
      </p:sp>
      <p:sp>
        <p:nvSpPr>
          <p:cNvPr id="2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3648" y="6305550"/>
            <a:ext cx="457200" cy="476250"/>
          </a:xfrm>
        </p:spPr>
        <p:txBody>
          <a:bodyPr/>
          <a:lstStyle/>
          <a:p>
            <a:fld id="{2F972DA8-D833-E84E-B6D4-3CD41BDCE78A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1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8028554"/>
              </p:ext>
            </p:extLst>
          </p:nvPr>
        </p:nvGraphicFramePr>
        <p:xfrm>
          <a:off x="4542381" y="2262997"/>
          <a:ext cx="4889548" cy="11204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82671" y="6473661"/>
            <a:ext cx="3014087" cy="24622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 smtClean="0">
                <a:latin typeface="Arial"/>
                <a:cs typeface="Arial"/>
              </a:rPr>
              <a:t>K. Wagstaff, J. </a:t>
            </a:r>
            <a:r>
              <a:rPr lang="en-US" sz="1000" dirty="0" err="1" smtClean="0">
                <a:latin typeface="Arial"/>
                <a:cs typeface="Arial"/>
              </a:rPr>
              <a:t>Bedell</a:t>
            </a:r>
            <a:r>
              <a:rPr lang="en-US" sz="1000" dirty="0" smtClean="0">
                <a:latin typeface="Arial"/>
                <a:cs typeface="Arial"/>
              </a:rPr>
              <a:t>, D. Thompson, T. </a:t>
            </a:r>
            <a:r>
              <a:rPr lang="en-US" sz="1000" dirty="0" err="1" smtClean="0">
                <a:latin typeface="Arial"/>
                <a:cs typeface="Arial"/>
              </a:rPr>
              <a:t>Dietterich</a:t>
            </a:r>
            <a:endParaRPr lang="en-US" sz="1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708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21357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Detection of </a:t>
            </a:r>
            <a:r>
              <a:rPr lang="en-US" dirty="0" err="1" smtClean="0"/>
              <a:t>CaF</a:t>
            </a:r>
            <a:r>
              <a:rPr lang="en-US" dirty="0" smtClean="0"/>
              <a:t> in </a:t>
            </a:r>
            <a:r>
              <a:rPr lang="en-US" dirty="0" err="1" smtClean="0"/>
              <a:t>ChemCam</a:t>
            </a:r>
            <a:r>
              <a:rPr lang="en-US" dirty="0" smtClean="0"/>
              <a:t> data</a:t>
            </a:r>
            <a:endParaRPr lang="en-US" dirty="0"/>
          </a:p>
        </p:txBody>
      </p:sp>
      <p:pic>
        <p:nvPicPr>
          <p:cNvPr id="5" name="Content Placeholder 4" descr="PastedGraphic-1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1" t="8509" r="6321"/>
          <a:stretch/>
        </p:blipFill>
        <p:spPr>
          <a:xfrm>
            <a:off x="457199" y="2102761"/>
            <a:ext cx="3694043" cy="2794452"/>
          </a:xfrm>
        </p:spPr>
      </p:pic>
      <p:sp>
        <p:nvSpPr>
          <p:cNvPr id="6" name="TextBox 5"/>
          <p:cNvSpPr txBox="1"/>
          <p:nvPr/>
        </p:nvSpPr>
        <p:spPr>
          <a:xfrm>
            <a:off x="457199" y="898081"/>
            <a:ext cx="86575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DEMUD flagged a sample from the target </a:t>
            </a:r>
            <a:r>
              <a:rPr lang="en-US" b="1" dirty="0" smtClean="0">
                <a:latin typeface="Arial" charset="0"/>
                <a:ea typeface="ＭＳ Ｐゴシック" charset="0"/>
                <a:cs typeface="ＭＳ Ｐゴシック" charset="0"/>
              </a:rPr>
              <a:t>Epworth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as interesting and pointed to the 600-nm feature (Wagstaff et al., 2014).  This discovery was simultaneously published by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Forni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 et al. (2014) as the first discovery of fluorine (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CaF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) on Mars.  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182" y="1984301"/>
            <a:ext cx="4231898" cy="344543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12175" y="3932475"/>
            <a:ext cx="628149" cy="7783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82671" y="6596771"/>
            <a:ext cx="3014087" cy="24622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 smtClean="0">
                <a:latin typeface="Arial"/>
                <a:cs typeface="Arial"/>
              </a:rPr>
              <a:t>K. Wagstaff, N. </a:t>
            </a:r>
            <a:r>
              <a:rPr lang="en-US" sz="1000" dirty="0" err="1" smtClean="0">
                <a:latin typeface="Arial"/>
                <a:cs typeface="Arial"/>
              </a:rPr>
              <a:t>Lanza</a:t>
            </a:r>
            <a:r>
              <a:rPr lang="en-US" sz="1000" dirty="0" smtClean="0">
                <a:latin typeface="Arial"/>
                <a:cs typeface="Arial"/>
              </a:rPr>
              <a:t>, R. </a:t>
            </a:r>
            <a:r>
              <a:rPr lang="en-US" sz="1000" dirty="0" err="1" smtClean="0">
                <a:latin typeface="Arial"/>
                <a:cs typeface="Arial"/>
              </a:rPr>
              <a:t>Wiens</a:t>
            </a:r>
            <a:endParaRPr lang="en-US" sz="1000" dirty="0">
              <a:latin typeface="Arial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5367" y="4892333"/>
            <a:ext cx="1631391" cy="170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85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DEMUD strengths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Handles high-dimensional data</a:t>
            </a:r>
          </a:p>
          <a:p>
            <a:r>
              <a:rPr lang="en-US" dirty="0" smtClean="0"/>
              <a:t>Very efficient; suitable for large data sets</a:t>
            </a:r>
          </a:p>
          <a:p>
            <a:r>
              <a:rPr lang="en-US" dirty="0" smtClean="0"/>
              <a:t>Provides explanations for selections </a:t>
            </a:r>
            <a:br>
              <a:rPr lang="en-US" dirty="0" smtClean="0"/>
            </a:br>
            <a:r>
              <a:rPr lang="en-US" dirty="0" smtClean="0"/>
              <a:t>(“why this is interesting”)</a:t>
            </a:r>
          </a:p>
          <a:p>
            <a:r>
              <a:rPr lang="en-US" dirty="0" smtClean="0"/>
              <a:t>Learns/adapts over time: selects novel observations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81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Slides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0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12756" y="516834"/>
            <a:ext cx="7498080" cy="93096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DEMUD excels at class discovery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5861" y="1447800"/>
            <a:ext cx="8257827" cy="48006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All 6 classes discovered after 8 selections</a:t>
            </a:r>
            <a:endParaRPr lang="en-US" dirty="0"/>
          </a:p>
        </p:txBody>
      </p:sp>
      <p:pic>
        <p:nvPicPr>
          <p:cNvPr id="6" name="Picture 5" descr="glass-dis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293" y="2275480"/>
            <a:ext cx="5002772" cy="4106903"/>
          </a:xfrm>
          <a:prstGeom prst="rect">
            <a:avLst/>
          </a:prstGeom>
        </p:spPr>
      </p:pic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3648" y="6305550"/>
            <a:ext cx="457200" cy="476250"/>
          </a:xfrm>
        </p:spPr>
        <p:txBody>
          <a:bodyPr/>
          <a:lstStyle/>
          <a:p>
            <a:fld id="{5744759D-0EFF-4FB2-9CCE-04E00944F0FE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388" y="4292361"/>
            <a:ext cx="3499828" cy="153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00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3197911" y="6600513"/>
            <a:ext cx="274817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i="1" dirty="0" smtClean="0">
                <a:latin typeface="Arial"/>
                <a:cs typeface="Arial"/>
              </a:rPr>
              <a:t>Image-Based Change Detection</a:t>
            </a:r>
            <a:endParaRPr lang="en-US" sz="1000" i="1" dirty="0">
              <a:latin typeface="Arial"/>
              <a:cs typeface="Arial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6561890" y="6596623"/>
            <a:ext cx="258211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 eaLnBrk="0" hangingPunct="0"/>
            <a:r>
              <a:rPr lang="en-US" sz="1000" b="1" i="1" dirty="0" smtClean="0">
                <a:solidFill>
                  <a:srgbClr val="FF6549"/>
                </a:solidFill>
                <a:latin typeface="Arial" pitchFamily="34" charset="0"/>
              </a:rPr>
              <a:t>Instrument Operations Technology </a:t>
            </a:r>
            <a:r>
              <a:rPr lang="en-US" sz="1000" b="1" i="1" dirty="0">
                <a:solidFill>
                  <a:srgbClr val="FF6549"/>
                </a:solidFill>
                <a:latin typeface="Arial" pitchFamily="34" charset="0"/>
              </a:rPr>
              <a:t>-  </a:t>
            </a:r>
            <a:fld id="{1998D9A3-C8C2-4642-8C35-97E4484A2050}" type="slidenum">
              <a:rPr lang="en-US" sz="1000" b="1" i="1">
                <a:solidFill>
                  <a:srgbClr val="FF6549"/>
                </a:solidFill>
                <a:latin typeface="Arial" pitchFamily="34" charset="0"/>
              </a:rPr>
              <a:pPr algn="r" eaLnBrk="0" hangingPunct="0"/>
              <a:t>8</a:t>
            </a:fld>
            <a:endParaRPr lang="en-US" sz="1000" b="1" i="1" dirty="0">
              <a:solidFill>
                <a:srgbClr val="FF6549"/>
              </a:solidFill>
              <a:latin typeface="Arial" pitchFamily="34" charset="0"/>
            </a:endParaRPr>
          </a:p>
        </p:txBody>
      </p:sp>
      <p:pic>
        <p:nvPicPr>
          <p:cNvPr id="11" name="Picture 10" descr="explore_optimal_04_overlap_090.0_salience_012.70_time_386.7_00_bound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786" y="3165373"/>
            <a:ext cx="4970428" cy="3727821"/>
          </a:xfrm>
          <a:prstGeom prst="rect">
            <a:avLst/>
          </a:prstGeom>
        </p:spPr>
      </p:pic>
      <p:pic>
        <p:nvPicPr>
          <p:cNvPr id="18" name="Picture 17" descr="explore_optimal_04_overlap_090.0_salience_012.70_time_386.7_04_bound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890" y="1399312"/>
            <a:ext cx="4991457" cy="374359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4411996" y="3165373"/>
            <a:ext cx="17491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25000"/>
                  </a:schemeClr>
                </a:solidFill>
                <a:latin typeface="Arial"/>
                <a:cs typeface="Arial"/>
              </a:rPr>
              <a:t>Fresh Impact crater</a:t>
            </a:r>
            <a:endParaRPr lang="en-US" sz="1400" dirty="0">
              <a:solidFill>
                <a:schemeClr val="bg1">
                  <a:lumMod val="25000"/>
                </a:schemeClr>
              </a:solidFill>
              <a:latin typeface="Arial"/>
              <a:cs typeface="Arial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5188334" y="3578885"/>
            <a:ext cx="1" cy="10245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672" y="1520714"/>
            <a:ext cx="7127382" cy="4435475"/>
          </a:xfrm>
        </p:spPr>
        <p:txBody>
          <a:bodyPr>
            <a:normAutofit fontScale="92500"/>
          </a:bodyPr>
          <a:lstStyle/>
          <a:p>
            <a:pPr marL="227013" lvl="1" indent="-227013">
              <a:lnSpc>
                <a:spcPct val="120000"/>
              </a:lnSpc>
              <a:buFontTx/>
              <a:buChar char="•"/>
            </a:pPr>
            <a:r>
              <a:rPr lang="en-US" dirty="0" smtClean="0"/>
              <a:t>Automated analysis of orbital images</a:t>
            </a:r>
          </a:p>
          <a:p>
            <a:pPr marL="227013" lvl="1" indent="-227013">
              <a:lnSpc>
                <a:spcPct val="120000"/>
              </a:lnSpc>
              <a:buFontTx/>
              <a:buChar char="•"/>
            </a:pPr>
            <a:r>
              <a:rPr lang="en-US" dirty="0" smtClean="0"/>
              <a:t>Detect “landmarks”: areas of high visual interest</a:t>
            </a:r>
          </a:p>
          <a:p>
            <a:pPr marL="227013" lvl="1" indent="-227013">
              <a:lnSpc>
                <a:spcPct val="120000"/>
              </a:lnSpc>
              <a:buFontTx/>
              <a:buChar char="•"/>
            </a:pPr>
            <a:r>
              <a:rPr lang="en-US" dirty="0" smtClean="0"/>
              <a:t>Classify landmarks by type</a:t>
            </a:r>
          </a:p>
          <a:p>
            <a:pPr marL="627063" lvl="2" indent="-227013">
              <a:lnSpc>
                <a:spcPct val="120000"/>
              </a:lnSpc>
              <a:buFontTx/>
              <a:buChar char="•"/>
            </a:pPr>
            <a:r>
              <a:rPr lang="en-US" dirty="0" smtClean="0"/>
              <a:t>Fresh impact crater</a:t>
            </a:r>
          </a:p>
          <a:p>
            <a:pPr marL="627063" lvl="2" indent="-227013">
              <a:lnSpc>
                <a:spcPct val="120000"/>
              </a:lnSpc>
              <a:buFontTx/>
              <a:buChar char="•"/>
            </a:pPr>
            <a:r>
              <a:rPr lang="en-US" dirty="0" smtClean="0"/>
              <a:t>Crater</a:t>
            </a:r>
          </a:p>
          <a:p>
            <a:pPr marL="627063" lvl="2" indent="-227013">
              <a:lnSpc>
                <a:spcPct val="120000"/>
              </a:lnSpc>
              <a:buFontTx/>
              <a:buChar char="•"/>
            </a:pPr>
            <a:r>
              <a:rPr lang="en-US" dirty="0" smtClean="0"/>
              <a:t>Dune</a:t>
            </a:r>
          </a:p>
          <a:p>
            <a:pPr marL="627063" lvl="2" indent="-227013">
              <a:lnSpc>
                <a:spcPct val="120000"/>
              </a:lnSpc>
              <a:buFontTx/>
              <a:buChar char="•"/>
            </a:pPr>
            <a:r>
              <a:rPr lang="en-US" dirty="0" smtClean="0"/>
              <a:t>Mountain</a:t>
            </a:r>
          </a:p>
          <a:p>
            <a:pPr marL="627063" lvl="2" indent="-227013">
              <a:lnSpc>
                <a:spcPct val="120000"/>
              </a:lnSpc>
              <a:buFontTx/>
              <a:buChar char="•"/>
            </a:pPr>
            <a:r>
              <a:rPr lang="en-US" dirty="0" smtClean="0"/>
              <a:t>Slope streak</a:t>
            </a:r>
          </a:p>
        </p:txBody>
      </p:sp>
      <p:sp>
        <p:nvSpPr>
          <p:cNvPr id="14" name="Text Box 6"/>
          <p:cNvSpPr txBox="1">
            <a:spLocks noChangeArrowheads="1"/>
          </p:cNvSpPr>
          <p:nvPr/>
        </p:nvSpPr>
        <p:spPr bwMode="auto">
          <a:xfrm>
            <a:off x="82671" y="6473661"/>
            <a:ext cx="3014087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dirty="0" smtClean="0">
                <a:latin typeface="Arial"/>
                <a:cs typeface="Arial"/>
              </a:rPr>
              <a:t>K. </a:t>
            </a:r>
            <a:r>
              <a:rPr lang="en-US" sz="1000" dirty="0" err="1" smtClean="0">
                <a:latin typeface="Arial"/>
                <a:cs typeface="Arial"/>
              </a:rPr>
              <a:t>Wagstaff</a:t>
            </a:r>
            <a:r>
              <a:rPr lang="en-US" sz="1000" dirty="0" smtClean="0">
                <a:latin typeface="Arial"/>
                <a:cs typeface="Arial"/>
              </a:rPr>
              <a:t>, B. Bornstein, R. </a:t>
            </a:r>
            <a:r>
              <a:rPr lang="en-US" sz="1000" dirty="0" err="1" smtClean="0">
                <a:latin typeface="Arial"/>
                <a:cs typeface="Arial"/>
              </a:rPr>
              <a:t>Kiran</a:t>
            </a:r>
            <a:r>
              <a:rPr lang="en-US" sz="1000" dirty="0" smtClean="0">
                <a:latin typeface="Arial"/>
                <a:cs typeface="Arial"/>
              </a:rPr>
              <a:t>,  L. Mandrake, A. Smith, N. </a:t>
            </a:r>
            <a:r>
              <a:rPr lang="en-US" sz="1000" dirty="0" err="1">
                <a:latin typeface="Arial"/>
                <a:cs typeface="Arial"/>
              </a:rPr>
              <a:t>Schorghofer</a:t>
            </a:r>
            <a:endParaRPr lang="en-US" sz="1000" dirty="0">
              <a:latin typeface="Arial"/>
              <a:cs typeface="Arial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Detection of surface features on Mars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2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297</TotalTime>
  <Words>243</Words>
  <Application>Microsoft Macintosh PowerPoint</Application>
  <PresentationFormat>On-screen Show (4:3)</PresentationFormat>
  <Paragraphs>52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ＭＳ Ｐゴシック</vt:lpstr>
      <vt:lpstr>Arial</vt:lpstr>
      <vt:lpstr>Office Theme</vt:lpstr>
      <vt:lpstr>Discovery in large, complex data sets</vt:lpstr>
      <vt:lpstr>Scientific discovery in large data sets</vt:lpstr>
      <vt:lpstr>Scientific discovery in large data sets</vt:lpstr>
      <vt:lpstr>Detection of CaF in ChemCam data</vt:lpstr>
      <vt:lpstr>DEMUD strengths</vt:lpstr>
      <vt:lpstr>Additional Slides</vt:lpstr>
      <vt:lpstr>PowerPoint Presentation</vt:lpstr>
      <vt:lpstr>Detection of surface features on Mars</vt:lpstr>
    </vt:vector>
  </TitlesOfParts>
  <Company>Jet Propulsion Laboratory</Company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Discovery in large, complex data sets</dc:title>
  <dc:creator>Kiri Wagstaff</dc:creator>
  <cp:lastModifiedBy>Kiri Wagstaff</cp:lastModifiedBy>
  <cp:revision>17</cp:revision>
  <dcterms:created xsi:type="dcterms:W3CDTF">2014-10-06T17:06:40Z</dcterms:created>
  <dcterms:modified xsi:type="dcterms:W3CDTF">2016-06-01T23:53:57Z</dcterms:modified>
</cp:coreProperties>
</file>

<file path=docProps/thumbnail.jpeg>
</file>